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5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5" r:id="rId9"/>
    <p:sldId id="268" r:id="rId10"/>
    <p:sldId id="273" r:id="rId11"/>
    <p:sldId id="274" r:id="rId12"/>
    <p:sldId id="266" r:id="rId13"/>
    <p:sldId id="283" r:id="rId14"/>
    <p:sldId id="267" r:id="rId15"/>
    <p:sldId id="276" r:id="rId16"/>
    <p:sldId id="263" r:id="rId17"/>
    <p:sldId id="275" r:id="rId18"/>
    <p:sldId id="277" r:id="rId19"/>
    <p:sldId id="278" r:id="rId20"/>
    <p:sldId id="279" r:id="rId21"/>
    <p:sldId id="280" r:id="rId22"/>
    <p:sldId id="281" r:id="rId23"/>
    <p:sldId id="28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4B7A"/>
    <a:srgbClr val="F9D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45" autoAdjust="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8D36F-CC63-4F24-8456-2B30B1F9FDE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8561-3FFD-42DD-852B-BA42A93F99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173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16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8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737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84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46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895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8561-3FFD-42DD-852B-BA42A93F99D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59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2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4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5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91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75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5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5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48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60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69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6684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54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902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4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71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9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A3D0C55-3203-4F9E-A7FA-2319BD576AA4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EF9E39E-6825-41BF-8031-86A2A1331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8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042" y="1097279"/>
            <a:ext cx="10633861" cy="3752627"/>
          </a:xfrm>
        </p:spPr>
        <p:txBody>
          <a:bodyPr>
            <a:noAutofit/>
          </a:bodyPr>
          <a:lstStyle/>
          <a:p>
            <a:pPr lvl="0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«Формирование познавательного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интереса </a:t>
            </a:r>
            <a:b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у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дошкольников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через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наблюдения, опыты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экспериментирование»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047" y="123592"/>
            <a:ext cx="10293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dirty="0"/>
          </a:p>
          <a:p>
            <a:r>
              <a:rPr lang="ru-RU" sz="1600" dirty="0"/>
              <a:t>ЧДОУ РО «НЕРПЦ (МП)» «Православный детский сад имени Серафима Саровского г. Дзержинска»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37380" y="5692589"/>
            <a:ext cx="3738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Подготовил: старший воспитатель</a:t>
            </a:r>
          </a:p>
          <a:p>
            <a:r>
              <a:rPr lang="ru-RU" sz="1600" dirty="0" smtClean="0"/>
              <a:t>Карпенко Д.Н.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8246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0298" y="113212"/>
            <a:ext cx="11704319" cy="4040778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238" y="790113"/>
            <a:ext cx="9930210" cy="2184624"/>
          </a:xfrm>
        </p:spPr>
        <p:txBody>
          <a:bodyPr>
            <a:noAutofit/>
          </a:bodyPr>
          <a:lstStyle/>
          <a:p>
            <a:pPr algn="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«Чем больше ребёнок видел, слышал и переживал,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больше он знает, и усвоил, тем большим количеством элементов действительности он располагает в своём 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опыте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значительнее и продуктивнее при других равных условиях будет его творческая, исследовательская 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Л.С.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Выгодский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66"/>
          <a:stretch/>
        </p:blipFill>
        <p:spPr>
          <a:xfrm>
            <a:off x="-339634" y="3603170"/>
            <a:ext cx="3918546" cy="27120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52" y="3603170"/>
            <a:ext cx="3645183" cy="2730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776" y="3603170"/>
            <a:ext cx="4480224" cy="273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2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0298" y="113211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1350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Что такое 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Познавательный интерес?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7943" y="1793965"/>
            <a:ext cx="103109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 интерес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направленность личности на предметы и явления окружающей действительности.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 направленность характеризуется постоянным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 к познанию чего-то нового.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критерием является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необычность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несоответствие прежним представлениям.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97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1350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Где проявляется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Познавательный интерес?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31223" y="1585948"/>
            <a:ext cx="5460275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Продуктивные виды деятельности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22125" y="1585948"/>
            <a:ext cx="5460274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1224" y="2859780"/>
            <a:ext cx="5460274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ФЭМП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22125" y="2859780"/>
            <a:ext cx="5460274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</a:p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окружающим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1223" y="4133612"/>
            <a:ext cx="5460273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22125" y="4133612"/>
            <a:ext cx="5460274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деятельность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1223" y="5407444"/>
            <a:ext cx="5460273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22125" y="5407444"/>
            <a:ext cx="5460274" cy="11059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воспитание</a:t>
            </a:r>
          </a:p>
        </p:txBody>
      </p:sp>
    </p:spTree>
    <p:extLst>
      <p:ext uri="{BB962C8B-B14F-4D97-AF65-F5344CB8AC3E}">
        <p14:creationId xmlns:p14="http://schemas.microsoft.com/office/powerpoint/2010/main" val="388836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0298" y="113211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1350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Как формировать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Познавательный интерес?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9582" y="1568435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6466" y="1568435"/>
            <a:ext cx="3052866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94934" y="1568435"/>
            <a:ext cx="3052866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0376" y="2914976"/>
            <a:ext cx="3107424" cy="3170099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Словесные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Наглядные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7725" y="2914976"/>
            <a:ext cx="3076428" cy="3170099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игры-путешествия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прогулки,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познавательного содержания.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302" y="2914977"/>
            <a:ext cx="3069004" cy="3170099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для экспериментирования, наблюдения, опытов;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познавательного содержания;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альбомы.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38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36157" y="95281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73986" y="896985"/>
            <a:ext cx="11704318" cy="8273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стадии формирования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Познавательного интереса</a:t>
            </a:r>
          </a:p>
        </p:txBody>
      </p:sp>
      <p:sp>
        <p:nvSpPr>
          <p:cNvPr id="11" name="10-конечная звезда 10"/>
          <p:cNvSpPr/>
          <p:nvPr/>
        </p:nvSpPr>
        <p:spPr>
          <a:xfrm>
            <a:off x="1894859" y="1863634"/>
            <a:ext cx="3247778" cy="2316480"/>
          </a:xfrm>
          <a:prstGeom prst="star10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Любознатель-ность</a:t>
            </a:r>
            <a:endParaRPr lang="ru-RU" sz="28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10-конечная звезда 11"/>
          <p:cNvSpPr/>
          <p:nvPr/>
        </p:nvSpPr>
        <p:spPr>
          <a:xfrm>
            <a:off x="6226145" y="2129246"/>
            <a:ext cx="3247778" cy="2316480"/>
          </a:xfrm>
          <a:prstGeom prst="star10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Любопытство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10-конечная звезда 12"/>
          <p:cNvSpPr/>
          <p:nvPr/>
        </p:nvSpPr>
        <p:spPr>
          <a:xfrm>
            <a:off x="3692435" y="4188823"/>
            <a:ext cx="3247778" cy="2316480"/>
          </a:xfrm>
          <a:prstGeom prst="star10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Познаватель-ный</a:t>
            </a:r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интерес</a:t>
            </a:r>
          </a:p>
        </p:txBody>
      </p:sp>
    </p:spTree>
    <p:extLst>
      <p:ext uri="{BB962C8B-B14F-4D97-AF65-F5344CB8AC3E}">
        <p14:creationId xmlns:p14="http://schemas.microsoft.com/office/powerpoint/2010/main" val="126491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47383 -0.02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8" y="-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19896 0.007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0.375 -0.314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1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0298" y="113211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1350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Показатели развития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Познавательного интереса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19" y="1680748"/>
            <a:ext cx="2551611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 дети думают</a:t>
            </a:r>
            <a:r>
              <a:rPr lang="ru-RU" sz="2000" dirty="0"/>
              <a:t> </a:t>
            </a:r>
            <a:endParaRPr lang="ru-RU" sz="2000" dirty="0" smtClean="0"/>
          </a:p>
          <a:p>
            <a:pPr algn="ctr"/>
            <a:r>
              <a:rPr lang="ru-RU" sz="2000" i="1" dirty="0" smtClean="0"/>
              <a:t>(</a:t>
            </a:r>
            <a:r>
              <a:rPr lang="ru-RU" sz="2000" i="1" dirty="0"/>
              <a:t>анализируют, обобщают, доказывают</a:t>
            </a:r>
            <a:r>
              <a:rPr lang="ru-RU" sz="2000" i="1" dirty="0" smtClean="0"/>
              <a:t>)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357153" y="1680748"/>
            <a:ext cx="2551611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 дети </a:t>
            </a:r>
            <a:r>
              <a:rPr lang="ru-RU" sz="2000" dirty="0"/>
              <a:t>удивляются, радуются успехам и достижениям, новизне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7587" y="1680748"/>
            <a:ext cx="2551611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внимательны, целеустремлены, настойчивы, проявляют волю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18021" y="1680748"/>
            <a:ext cx="2551611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фантазируют</a:t>
            </a:r>
            <a:r>
              <a:rPr lang="ru-RU" sz="2000" dirty="0"/>
              <a:t> </a:t>
            </a:r>
            <a:endParaRPr lang="ru-RU" sz="2000" dirty="0" smtClean="0"/>
          </a:p>
          <a:p>
            <a:pPr algn="ctr"/>
            <a:r>
              <a:rPr lang="ru-RU" sz="2000" i="1" dirty="0" smtClean="0"/>
              <a:t>(</a:t>
            </a:r>
            <a:r>
              <a:rPr lang="ru-RU" sz="2000" i="1" dirty="0"/>
              <a:t>предвосхищают, создают новые образы</a:t>
            </a:r>
            <a:r>
              <a:rPr lang="ru-RU" sz="2000" i="1" dirty="0" smtClean="0"/>
              <a:t>)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" y="3221486"/>
            <a:ext cx="4848685" cy="36365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64" y="3225800"/>
            <a:ext cx="54483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9446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экспериментирование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2258" y="1219108"/>
            <a:ext cx="5460275" cy="25288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Дает детям реальные представления о различных сторонах изучаемого </a:t>
            </a:r>
          </a:p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объекта, о его </a:t>
            </a:r>
          </a:p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взаимоотношениях с </a:t>
            </a:r>
          </a:p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другими объектами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26613" y="3945805"/>
            <a:ext cx="5460275" cy="25288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Обогащает память </a:t>
            </a:r>
          </a:p>
          <a:p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ребенка, активизирует мыслительные процессы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9701" y="1219108"/>
            <a:ext cx="5460275" cy="25288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Способствует развитию творческих процессов, </a:t>
            </a:r>
          </a:p>
          <a:p>
            <a:pPr algn="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трудовых навыков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9700" y="3872661"/>
            <a:ext cx="5460275" cy="25288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Способствует </a:t>
            </a:r>
          </a:p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развитию речи</a:t>
            </a:r>
          </a:p>
        </p:txBody>
      </p:sp>
      <p:pic>
        <p:nvPicPr>
          <p:cNvPr id="8" name="Picture 2" descr="https://krasnoznamenskdou5.edumsko.ru/uploads/3000/2396/section/262343/s_kraskami.jpg?14766274921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15" y="1966587"/>
            <a:ext cx="4247550" cy="3489600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13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77353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7" b="4968"/>
          <a:stretch/>
        </p:blipFill>
        <p:spPr>
          <a:xfrm>
            <a:off x="1334973" y="1407459"/>
            <a:ext cx="9144000" cy="543261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53035" y="77353"/>
            <a:ext cx="10103224" cy="13659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Уголок для экспериментирования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93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2707" y="40471"/>
            <a:ext cx="10485116" cy="739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Объекты для наблюдений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9582" y="1113485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Живая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2185" y="1106749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Неживая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74788" y="1084341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48753" y="2437688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44855" y="2492217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ближайшего окружения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621" y="3999182"/>
            <a:ext cx="3818965" cy="28642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838" y="3978505"/>
            <a:ext cx="3861689" cy="28962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65" y="3996607"/>
            <a:ext cx="4293631" cy="286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0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2707" y="40471"/>
            <a:ext cx="10485116" cy="739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Опыты в детском саду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6109" y="972647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Плавает - тонет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3903" y="972647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быстрее растает – снег или лед?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31697" y="938111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тяжелее,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что легче?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37929" y="2313494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круг катится, а квадрат нет?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44855" y="2303958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Теплый - холодный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963011" y="3615648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из чего изготовлено?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13762" y="3615648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Теплый - холодный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623534" y="3580368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песка, воды, глины, пластилина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2707" y="5031660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быстрее вырастет в тени или на свету?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893114" y="5010652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организм и ощущения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25546" y="4996380"/>
            <a:ext cx="3088723" cy="11034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как звучит?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5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14681" y="40471"/>
            <a:ext cx="5653141" cy="20483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Календарь погоды 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природы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" b="2122"/>
          <a:stretch/>
        </p:blipFill>
        <p:spPr>
          <a:xfrm>
            <a:off x="269964" y="113211"/>
            <a:ext cx="4751420" cy="3544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2"/>
          <a:stretch/>
        </p:blipFill>
        <p:spPr>
          <a:xfrm>
            <a:off x="241459" y="3758506"/>
            <a:ext cx="4808429" cy="2877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864" y="2147812"/>
            <a:ext cx="6271607" cy="448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6540" y="0"/>
            <a:ext cx="5653141" cy="14566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Макеты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Времена года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188" y="0"/>
            <a:ext cx="514524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0" y="1456635"/>
            <a:ext cx="5401365" cy="540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77353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399" y="0"/>
            <a:ext cx="5653141" cy="15452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Дневники наблюдений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t="20696" r="4687" b="2223"/>
          <a:stretch/>
        </p:blipFill>
        <p:spPr>
          <a:xfrm>
            <a:off x="851646" y="1545258"/>
            <a:ext cx="4482353" cy="51825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6427694" y="2974124"/>
            <a:ext cx="4870055" cy="3689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4" b="6507"/>
          <a:stretch/>
        </p:blipFill>
        <p:spPr>
          <a:xfrm>
            <a:off x="5805540" y="239408"/>
            <a:ext cx="4994968" cy="260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2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77353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399" y="0"/>
            <a:ext cx="5653141" cy="15452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Фиксируем результаты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9" name="Picture 4" descr="https://www.maam.ru/upload/blogs/detsad-14287-14862432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 r="11520"/>
          <a:stretch>
            <a:fillRect/>
          </a:stretch>
        </p:blipFill>
        <p:spPr bwMode="auto">
          <a:xfrm>
            <a:off x="424514" y="1622611"/>
            <a:ext cx="5034991" cy="4813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xn--i1abbnckbmcl9fb.xn--p1ai/%D1%81%D1%82%D0%B0%D1%82%D1%8C%D0%B8/526392/im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971" y="3328"/>
            <a:ext cx="4113376" cy="308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s://www.maam.ru/upload/blogs/2e39c73d74124f761a229a41a7a86c3c.jp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7"/>
          <a:stretch>
            <a:fillRect/>
          </a:stretch>
        </p:blipFill>
        <p:spPr bwMode="auto">
          <a:xfrm>
            <a:off x="6013377" y="3224247"/>
            <a:ext cx="4021788" cy="357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9967" y="113212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Работа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 семьями воспитанников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6"/>
          <a:stretch/>
        </p:blipFill>
        <p:spPr>
          <a:xfrm>
            <a:off x="2603338" y="3758971"/>
            <a:ext cx="4330122" cy="27179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51"/>
          <a:stretch/>
        </p:blipFill>
        <p:spPr>
          <a:xfrm>
            <a:off x="475872" y="851647"/>
            <a:ext cx="4220415" cy="27167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/>
          <a:stretch/>
        </p:blipFill>
        <p:spPr>
          <a:xfrm>
            <a:off x="4873841" y="851647"/>
            <a:ext cx="3738571" cy="273252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4" r="5528"/>
          <a:stretch/>
        </p:blipFill>
        <p:spPr>
          <a:xfrm>
            <a:off x="7155097" y="3758970"/>
            <a:ext cx="4277651" cy="2702163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7925320" y="1940632"/>
            <a:ext cx="2944554" cy="6680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925320" y="941296"/>
            <a:ext cx="2944554" cy="73843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925320" y="2831289"/>
            <a:ext cx="2944554" cy="6680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5872" y="3860524"/>
            <a:ext cx="2944554" cy="6680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5872" y="4752196"/>
            <a:ext cx="2944554" cy="6680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мастерские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5872" y="5703793"/>
            <a:ext cx="2944554" cy="6680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4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9967" y="803494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Творим, вытворяем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познаем мир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314" y="1543443"/>
            <a:ext cx="8054228" cy="50924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250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0671" y="113212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173" y="968188"/>
            <a:ext cx="11011733" cy="707886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Что Вы понимаете под познавательно-исследовательской деятельностью дошкольника (выберите один вариант</a:t>
            </a:r>
            <a:r>
              <a:rPr lang="ru-RU" sz="2000" b="1" dirty="0" smtClean="0"/>
              <a:t>)?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96173" y="1891227"/>
            <a:ext cx="11011733" cy="1015663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развитие познавательных интересов детей, расширение опыта ориентировки в окружающем, сенсорное развитие, развитие любознательности и познавательной мотивации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6172" y="3115429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формирование познавательных действий, становление сознания, развитие воображения и творческой активности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6172" y="4010911"/>
            <a:ext cx="11011733" cy="1323439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развитие восприятия, внимания, памяти, наблюдательности, способности анализировать, сравнивать, выделять характерные, существенные признаки предметов и явлений окружающего мира, умение устанавливать простейшие связи между предметами и явлениями, делать простейшие обобщения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0999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7566" y="143408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996" y="928010"/>
            <a:ext cx="11011733" cy="707886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Какие формы и методы работы Вы отнесете к познавательно-исследовательской деятельности?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996" y="177932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экспериментирование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40994" y="3865833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наблюдение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0994" y="4943246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познавательные занятия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40994" y="4404724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целевые прогулки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0994" y="3326942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обсуждение проблемных ситуаций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40994" y="2295200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коллекционирование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0994" y="2811071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проектирование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40994" y="5481768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посещение музеев, библиотек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203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9966" y="113212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778" y="143762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208" y="986117"/>
            <a:ext cx="11011733" cy="707886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В чем Вы видите основной путь развития исследовательской активности </a:t>
            </a:r>
            <a:r>
              <a:rPr lang="ru-RU" sz="2000" b="1" dirty="0" smtClean="0"/>
              <a:t>ребенка? </a:t>
            </a:r>
            <a:r>
              <a:rPr lang="ru-RU" sz="2000" b="1" dirty="0"/>
              <a:t>(выберите один вариант)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206" y="2832194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Практический – организация с ребенком собственных исследований, конструктивная деятельность и общение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7206" y="3755232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Ситуативный–изучение предметов и явлений, заинтересовавших ребенка случайно, ситуативно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7206" y="1909156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Теоретический – изучение информации об экспериментах, исследованиях, проектах и их обсуждение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7207" y="4678273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Технологический – изучение этапов исследовательского процесса, их обсуждение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207" y="5293536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Результирующий – подготовка детьми совместно с взрослыми докладов, презентаций об опытах, экспериментах, исследованиях, проектах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837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0669" y="118114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8601" y="192904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961" y="1006129"/>
            <a:ext cx="11011733" cy="707886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С какими правилами для взрослых, воспитывающих в детях исследовательские умения Вы </a:t>
            </a:r>
            <a:r>
              <a:rPr lang="ru-RU" sz="2000" b="1" dirty="0" smtClean="0"/>
              <a:t>согласны? </a:t>
            </a:r>
            <a:r>
              <a:rPr lang="ru-RU" sz="2000" b="1" dirty="0"/>
              <a:t>(выберите наиболее близкие вам три варианта)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646" y="521507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Беседовать об этапах исследования: намерениях, целях, процессе, результате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6961" y="1870392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Поощрять любопытство и любознательность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6961" y="2395764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Предоставлять возможность действовать с разными предметами и материалами, поощрять экспериментирование с ними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4646" y="5771501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Поощрять за результаты познавательно-исследовательской деятельности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4647" y="4356090"/>
            <a:ext cx="11011733" cy="707886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Побуждать доводить начатое дело до конца, высоко оценивать волевые усилия к этому у ребенка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6961" y="3248455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Формировать мотивацию, связанную с внутренним желанием узнавать что-то новое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64647" y="3804877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Помогать своим участием в исследовательской деятельности ребенка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703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9966" y="149073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8601" y="166995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6258" y="995083"/>
            <a:ext cx="11011733" cy="707886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Какие особенности необходимо учитывать при создании центра экспериментирования в групповом помещении (выберите три варианта)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258" y="184709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Безопасность используемых материалов и приборов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6257" y="3427946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Доступность для воспитанников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6256" y="503437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Соответствие возрасту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6256" y="449013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Отчетливая видимость изучаемого явления, процесса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6257" y="2367917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Возможность повторного/многократного показа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6257" y="2893009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Возможность работать как в малой группе, так и всем коллективом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16257" y="3960962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Максимальна простота приборов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3713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1354" y="202859"/>
            <a:ext cx="11704319" cy="6522719"/>
          </a:xfrm>
          <a:prstGeom prst="roundRect">
            <a:avLst/>
          </a:prstGeom>
          <a:solidFill>
            <a:srgbClr val="F9DBE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8601" y="211823"/>
            <a:ext cx="11704318" cy="73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анкета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6249" y="952899"/>
            <a:ext cx="11011733" cy="1015663"/>
          </a:xfrm>
          <a:prstGeom prst="rect">
            <a:avLst/>
          </a:prstGeom>
          <a:solidFill>
            <a:srgbClr val="E34B7A">
              <a:alpha val="27059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В каких направлениях может быть организована работа с родителями в рамках познавательно-исследовательской деятельности дошкольников? (выберете пять </a:t>
            </a:r>
            <a:r>
              <a:rPr lang="ru-RU" sz="2000" b="1" dirty="0" smtClean="0"/>
              <a:t>вариантов </a:t>
            </a:r>
            <a:r>
              <a:rPr lang="ru-RU" sz="2000" b="1" dirty="0"/>
              <a:t>ответа)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465" y="4303455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подборка материалов исследовательской направленности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5462" y="4871243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мастер-класс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5461" y="5399896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творческая мастерская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5463" y="3781621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создание картотеки опытов для домашнего экспериментирования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5464" y="2704481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родительские собрания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5465" y="2136693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проектная деятельность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15464" y="3244188"/>
            <a:ext cx="1101173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27059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консультации по теме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8569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1205</TotalTime>
  <Words>707</Words>
  <Application>Microsoft Office PowerPoint</Application>
  <PresentationFormat>Широкоэкранный</PresentationFormat>
  <Paragraphs>165</Paragraphs>
  <Slides>23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</vt:lpstr>
      <vt:lpstr>Times New Roman</vt:lpstr>
      <vt:lpstr>Tw Cen MT</vt:lpstr>
      <vt:lpstr>Капля</vt:lpstr>
      <vt:lpstr>«Формирование познавательного интереса  у дошкольников  через наблюдения, опыты  и экспериментирование»</vt:lpstr>
      <vt:lpstr>«Чем больше ребёнок видел, слышал и переживал,  тем больше он знает, и усвоил, тем большим количеством элементов действительности он располагает в своём опыте,  тем значительнее и продуктивнее при других равных условиях будет его творческая, исследовательская деятельность»  Л.С. Выгодский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у детей познавательного интереса  к предметам и объектам окружающего мира</dc:title>
  <dc:creator>user</dc:creator>
  <cp:lastModifiedBy>user</cp:lastModifiedBy>
  <cp:revision>73</cp:revision>
  <dcterms:created xsi:type="dcterms:W3CDTF">2024-11-05T06:37:29Z</dcterms:created>
  <dcterms:modified xsi:type="dcterms:W3CDTF">2024-11-12T09:20:04Z</dcterms:modified>
</cp:coreProperties>
</file>